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4" r:id="rId4"/>
    <p:sldId id="281" r:id="rId5"/>
    <p:sldId id="282" r:id="rId6"/>
    <p:sldId id="275" r:id="rId7"/>
    <p:sldId id="276" r:id="rId8"/>
    <p:sldId id="258" r:id="rId9"/>
    <p:sldId id="259" r:id="rId10"/>
    <p:sldId id="260" r:id="rId11"/>
    <p:sldId id="261" r:id="rId12"/>
    <p:sldId id="277" r:id="rId13"/>
    <p:sldId id="278" r:id="rId14"/>
    <p:sldId id="279" r:id="rId15"/>
    <p:sldId id="280" r:id="rId16"/>
    <p:sldId id="263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7002463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6442" y="0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668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6442" y="8772668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EA5386-98A3-46F7-8789-042F898C5E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6442" y="0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692150"/>
            <a:ext cx="4618037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247" y="4387136"/>
            <a:ext cx="5601970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68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6442" y="8772668"/>
            <a:ext cx="3034401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4" tIns="46392" rIns="92784" bIns="463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426A4C-9728-4D52-94E0-46A2C1E30D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373723-B5CE-42D5-816A-5ABF9EB0F828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87BFAB-A701-4C79-8B69-716FC284B603}" type="slidenum">
              <a:rPr lang="en-US"/>
              <a:pPr/>
              <a:t>13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C28A71-1E29-4160-A944-2F54696D4116}" type="slidenum">
              <a:rPr lang="en-US"/>
              <a:pPr/>
              <a:t>14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5385C-DEB5-49A4-B381-EFCF5FDEC244}" type="slidenum">
              <a:rPr lang="en-US"/>
              <a:pPr/>
              <a:t>15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9FD11-E84A-4069-BEA0-A3AF7F1D7331}" type="slidenum">
              <a:rPr lang="en-US"/>
              <a:pPr/>
              <a:t>16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1126C-666A-4663-9C7C-57942BFF7686}" type="slidenum">
              <a:rPr lang="en-US"/>
              <a:pPr/>
              <a:t>17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5805E-B51C-4254-AAD6-C82A88BDD6EB}" type="slidenum">
              <a:rPr lang="en-US"/>
              <a:pPr/>
              <a:t>18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CC095-C968-4169-8484-860B092C321C}" type="slidenum">
              <a:rPr lang="en-US"/>
              <a:pPr/>
              <a:t>19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E3FAEA-1F6F-4D0A-9F9A-B33AFF9E4100}" type="slidenum">
              <a:rPr lang="en-US"/>
              <a:pPr/>
              <a:t>20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0B84F-C342-45D3-B6F1-B61B94F8950F}" type="slidenum">
              <a:rPr lang="en-US"/>
              <a:pPr/>
              <a:t>21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47EECA-81EE-4DE1-9FB1-BE2E64AAD04B}" type="slidenum">
              <a:rPr lang="en-US"/>
              <a:pPr/>
              <a:t>22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A0C95-7DB7-4009-AB68-2A4A589C413B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F3F0A-C093-4AE4-AD20-9B8123747E6F}" type="slidenum">
              <a:rPr lang="en-US"/>
              <a:pPr/>
              <a:t>23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1D8448-F120-4735-A42E-6DDAE8687AEC}" type="slidenum">
              <a:rPr lang="en-US"/>
              <a:pPr/>
              <a:t>4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2F3996-6C64-4716-9668-795985C9F9C8}" type="slidenum">
              <a:rPr lang="en-US"/>
              <a:pPr/>
              <a:t>5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243DC8-3793-432B-B3E6-80EEDEDEDDC5}" type="slidenum">
              <a:rPr lang="en-US"/>
              <a:pPr/>
              <a:t>8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3BD1-DEE2-476D-8EA0-F3FFF305F6BE}" type="slidenum">
              <a:rPr lang="en-US"/>
              <a:pPr/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5ABC1-2338-4705-A689-BD88F0317C4B}" type="slidenum">
              <a:rPr lang="en-US"/>
              <a:pPr/>
              <a:t>10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6A074-986F-43E9-827E-F87375C0090D}" type="slidenum">
              <a:rPr lang="en-US"/>
              <a:pPr/>
              <a:t>11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8601E-CC78-43FF-A9C4-50D59B58FCE4}" type="slidenum">
              <a:rPr lang="en-US"/>
              <a:pPr/>
              <a:t>12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E2D2B-E911-48BD-8BD4-9004D29A26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84FFC-A58B-4FBA-9653-925C3E70BB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01495-7F24-4CEF-9A1C-08E5A4F49C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1B1345-F7DF-46A3-A29A-626A257F36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4977D3-9CCD-4104-BE04-EFAAF44955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86B2793-1FF5-4841-B8B8-3BD1160C6D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8BB9C-F059-43CA-AA1F-1E9CED046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D05F-5A14-46AA-AA00-4791CAE8D8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50E5B-AB77-404C-B7E4-B9B026B05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BEDE1-AA65-4A76-936C-46359A9769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B1E7B-4CD7-41A5-AF04-F122C1D5C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D9116-497B-4BCF-96F4-C68AB18C6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2AAC7-91CB-4FDF-A285-FA2F62157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EB68D-5D62-4B07-A857-6C4FD1D24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AE5E5D-206A-4198-B012-C686C218E9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15:  Probability Rules!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AP Statistics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Addition Rule</a:t>
            </a:r>
          </a:p>
        </p:txBody>
      </p:sp>
      <p:pic>
        <p:nvPicPr>
          <p:cNvPr id="1536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828800"/>
            <a:ext cx="8382000" cy="2786063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Addition Rule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In a certain area of a city, 45% of residents have brown hair, 58% have brown eyes and 30% have both.  What is the probability that a person randomly selected from that area will have brown hair or brown eyes?  (PICTURE ALSO)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General Multiplication Rule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In order to use the Multiplication Rule from Chapter 14, events needed to be independent.  </a:t>
            </a:r>
            <a:r>
              <a:rPr lang="en-US" b="1" dirty="0" smtClean="0"/>
              <a:t>(Independence Assumption)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>
              <a:buFontTx/>
              <a:buNone/>
            </a:pPr>
            <a:endParaRPr lang="en-US" b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62200" y="3886200"/>
          <a:ext cx="3531476" cy="457200"/>
        </p:xfrm>
        <a:graphic>
          <a:graphicData uri="http://schemas.openxmlformats.org/presentationml/2006/ole">
            <p:oleObj spid="_x0000_s62466" name="Equation" r:id="rId4" imgW="142236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General Multiplication Rule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The </a:t>
            </a:r>
            <a:r>
              <a:rPr lang="en-US" sz="2800" b="1" u="sng" smtClean="0"/>
              <a:t>General Multiplication Rule</a:t>
            </a:r>
            <a:r>
              <a:rPr lang="en-US" sz="2800" smtClean="0"/>
              <a:t> does not require us to have independent events when we find the probability of A </a:t>
            </a:r>
            <a:r>
              <a:rPr lang="en-US" sz="2800" b="1" u="sng" smtClean="0"/>
              <a:t>and</a:t>
            </a:r>
            <a:r>
              <a:rPr lang="en-US" sz="2800" smtClean="0"/>
              <a:t> B.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“The probability of A and B is equal to the probability of A times the probability of B given A”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057400" y="3276600"/>
          <a:ext cx="4038600" cy="661988"/>
        </p:xfrm>
        <a:graphic>
          <a:graphicData uri="http://schemas.openxmlformats.org/presentationml/2006/ole">
            <p:oleObj spid="_x0000_s61442" name="Equation" r:id="rId4" imgW="154908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General Multiplication Rule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Below shows the findings of recent study by school psychologists.  What is the probability that a randomly selected student is Happy and a Boy?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</p:txBody>
      </p:sp>
      <p:graphicFrame>
        <p:nvGraphicFramePr>
          <p:cNvPr id="30747" name="Group 27"/>
          <p:cNvGraphicFramePr>
            <a:graphicFrameLocks noGrp="1"/>
          </p:cNvGraphicFramePr>
          <p:nvPr>
            <p:ph sz="half" idx="2"/>
          </p:nvPr>
        </p:nvGraphicFramePr>
        <p:xfrm>
          <a:off x="685800" y="3352800"/>
          <a:ext cx="4038600" cy="1828800"/>
        </p:xfrm>
        <a:graphic>
          <a:graphicData uri="http://schemas.openxmlformats.org/drawingml/2006/table">
            <a:tbl>
              <a:tblPr/>
              <a:tblGrid>
                <a:gridCol w="1346200"/>
                <a:gridCol w="1346200"/>
                <a:gridCol w="1346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Girls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Happy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Conditional Probability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Conditional probability takes into account a given condition.  </a:t>
            </a:r>
          </a:p>
          <a:p>
            <a:pPr eaLnBrk="1" hangingPunct="1"/>
            <a:r>
              <a:rPr lang="en-US" smtClean="0"/>
              <a:t>Ex.  What is the probability that you will die of lung cancer if you smoke?</a:t>
            </a:r>
          </a:p>
          <a:p>
            <a:pPr eaLnBrk="1" hangingPunct="1"/>
            <a:r>
              <a:rPr lang="en-US" smtClean="0"/>
              <a:t>Ex.  What is the probability that you play soccer if you are a girl?  </a:t>
            </a:r>
          </a:p>
          <a:p>
            <a:pPr eaLnBrk="1" hangingPunct="1"/>
            <a:r>
              <a:rPr lang="en-US" smtClean="0"/>
              <a:t>Ex.  What is the probability that you are a girl if you play soccer?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Probability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Below is written the conditional probability “rule”  It is read:  the probability of B, given A”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Remember that: </a:t>
            </a:r>
          </a:p>
          <a:p>
            <a:pPr>
              <a:buFontTx/>
              <a:buNone/>
            </a:pPr>
            <a:r>
              <a:rPr lang="en-US" sz="2800"/>
              <a:t>if A and B are independent</a:t>
            </a:r>
          </a:p>
          <a:p>
            <a:pPr>
              <a:buFontTx/>
              <a:buNone/>
            </a:pPr>
            <a:r>
              <a:rPr lang="en-US" sz="2800"/>
              <a:t>Helpful to draw contingency tables for these problems</a:t>
            </a:r>
          </a:p>
        </p:txBody>
      </p:sp>
      <p:graphicFrame>
        <p:nvGraphicFramePr>
          <p:cNvPr id="22537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1066800" y="2743200"/>
          <a:ext cx="5029200" cy="1366838"/>
        </p:xfrm>
        <a:graphic>
          <a:graphicData uri="http://schemas.openxmlformats.org/presentationml/2006/ole">
            <p:oleObj spid="_x0000_s22537" name="Equation" r:id="rId4" imgW="1206360" imgH="419040" progId="Equation.3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3200400" y="4114800"/>
          <a:ext cx="3281363" cy="498475"/>
        </p:xfrm>
        <a:graphic>
          <a:graphicData uri="http://schemas.openxmlformats.org/presentationml/2006/ole">
            <p:oleObj spid="_x0000_s22539" name="Equation" r:id="rId5" imgW="142236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How do we know if two events are independent?  (will help with independence assumption)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 b="1"/>
              <a:t>Basically says, the probabilities of independent events don’t change when you find out that one of them has occurred.</a:t>
            </a:r>
          </a:p>
          <a:p>
            <a:pPr>
              <a:buFontTx/>
              <a:buNone/>
            </a:pPr>
            <a:endParaRPr lang="en-US" sz="2800" b="1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743200" y="2819400"/>
          <a:ext cx="3124200" cy="868363"/>
        </p:xfrm>
        <a:graphic>
          <a:graphicData uri="http://schemas.openxmlformats.org/presentationml/2006/ole">
            <p:oleObj spid="_x0000_s35844" name="Equation" r:id="rId4" imgW="91440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Independence </a:t>
            </a:r>
            <a:r>
              <a:rPr lang="en-US">
                <a:cs typeface="Arial" charset="0"/>
              </a:rPr>
              <a:t>≠ Disjoint</a:t>
            </a:r>
          </a:p>
        </p:txBody>
      </p:sp>
      <p:pic>
        <p:nvPicPr>
          <p:cNvPr id="41993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828800"/>
            <a:ext cx="3770313" cy="3962400"/>
          </a:xfrm>
          <a:noFill/>
          <a:ln/>
        </p:spPr>
      </p:pic>
      <p:sp>
        <p:nvSpPr>
          <p:cNvPr id="41995" name="Rectangle 1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The events are disjoint or mutually exclusive.  </a:t>
            </a:r>
          </a:p>
          <a:p>
            <a:r>
              <a:rPr lang="en-US"/>
              <a:t>They have no outcomes in common.</a:t>
            </a:r>
          </a:p>
          <a:p>
            <a:r>
              <a:rPr lang="en-US"/>
              <a:t>Therefore, the outcome of one </a:t>
            </a:r>
            <a:r>
              <a:rPr lang="en-US" b="1"/>
              <a:t>must </a:t>
            </a:r>
            <a:r>
              <a:rPr lang="en-US"/>
              <a:t>change the probability of the other occurring.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Independence </a:t>
            </a:r>
            <a:r>
              <a:rPr lang="en-US">
                <a:cs typeface="Arial" charset="0"/>
              </a:rPr>
              <a:t>≠ Disjoint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u="sng"/>
              <a:t>Mutually exclusive events can’t be independent</a:t>
            </a:r>
            <a:r>
              <a:rPr lang="en-US"/>
              <a:t>.  They have no outcomes in common, so knowing that one occurred means that other didn’t.  A common error is to treat disjoint events as if they were independent and apply the multiplication rule for independent events.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 (quick)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u="sng" dirty="0" smtClean="0"/>
              <a:t>Probability:</a:t>
            </a:r>
            <a:r>
              <a:rPr lang="en-US" dirty="0" smtClean="0"/>
              <a:t>  Long-run relative frequency</a:t>
            </a:r>
            <a:endParaRPr lang="en-US" b="1" u="sng" dirty="0" smtClean="0"/>
          </a:p>
          <a:p>
            <a:pPr>
              <a:buFontTx/>
              <a:buNone/>
            </a:pPr>
            <a:endParaRPr lang="en-US" b="1" u="sng" dirty="0"/>
          </a:p>
          <a:p>
            <a:pPr>
              <a:buFontTx/>
              <a:buNone/>
            </a:pPr>
            <a:r>
              <a:rPr lang="en-US" b="1" u="sng" dirty="0" smtClean="0"/>
              <a:t>Event</a:t>
            </a:r>
            <a:r>
              <a:rPr lang="en-US" b="1" u="sng" dirty="0"/>
              <a:t>:</a:t>
            </a:r>
            <a:r>
              <a:rPr lang="en-US" dirty="0"/>
              <a:t>  any set or collection of outcomes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b="1" u="sng" dirty="0"/>
              <a:t>Sample Space:</a:t>
            </a:r>
            <a:r>
              <a:rPr lang="en-US" dirty="0"/>
              <a:t>  The collection of all possible outcomes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Beware of “without replacement” problems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Ex.  What is the chance that you are dealt five straight red cards in a game of poker?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Tree Diagrams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sz="2800"/>
              <a:t>Very useful for problems dealing with conditional probabilities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5018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1600" y="2514600"/>
            <a:ext cx="4419600" cy="3678238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Tree Diagrams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A company has designed a test to determine if people are afflicted with a disease known as Ignoramusosis.  In the general population, this disease strikes about 2% of the population.  This test is highly accurate, able to correctly identify the disease 95% of the time.  On the other hand, it is likely to give a false positive reading about 3% of the time.  What is the probability that if you test positive, you actually have the disease?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Bayes’s Theorem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NOT USED ON AP EXAM!!  </a:t>
            </a:r>
          </a:p>
          <a:p>
            <a:pPr>
              <a:buFontTx/>
              <a:buNone/>
            </a:pPr>
            <a:r>
              <a:rPr lang="en-US" sz="2800"/>
              <a:t>Additional information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85800" y="3352800"/>
          <a:ext cx="7772400" cy="1546225"/>
        </p:xfrm>
        <a:graphic>
          <a:graphicData uri="http://schemas.openxmlformats.org/presentationml/2006/ole">
            <p:oleObj spid="_x0000_s55300" name="Equation" r:id="rId4" imgW="2489040" imgH="4950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</a:t>
            </a:r>
            <a:r>
              <a:rPr lang="en-US" dirty="0" smtClean="0"/>
              <a:t> (quick)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Independent Events:</a:t>
            </a:r>
            <a:r>
              <a:rPr lang="en-US" dirty="0" smtClean="0"/>
              <a:t>  Two events are independent if knowing whether one event occurs does not alter the probability that the other event occurs.</a:t>
            </a:r>
          </a:p>
          <a:p>
            <a:pPr>
              <a:buNone/>
            </a:pPr>
            <a:endParaRPr lang="en-US" b="1" u="sng" dirty="0"/>
          </a:p>
          <a:p>
            <a:pPr>
              <a:buNone/>
            </a:pPr>
            <a:r>
              <a:rPr lang="en-US" b="1" u="sng" dirty="0" smtClean="0"/>
              <a:t>Disjoint Events (Mutually Exclusive):</a:t>
            </a:r>
            <a:r>
              <a:rPr lang="en-US" dirty="0" smtClean="0"/>
              <a:t>  Two events are disjoint if they share no outcomes in common.  If </a:t>
            </a:r>
            <a:r>
              <a:rPr lang="en-US" b="1" dirty="0" smtClean="0"/>
              <a:t>A</a:t>
            </a:r>
            <a:r>
              <a:rPr lang="en-US" dirty="0" smtClean="0"/>
              <a:t> and </a:t>
            </a:r>
            <a:r>
              <a:rPr lang="en-US" b="1" dirty="0" smtClean="0"/>
              <a:t>B</a:t>
            </a:r>
            <a:r>
              <a:rPr lang="en-US" dirty="0" smtClean="0"/>
              <a:t> are disjoint, then knowing </a:t>
            </a:r>
            <a:r>
              <a:rPr lang="en-US" b="1" dirty="0" smtClean="0"/>
              <a:t>A</a:t>
            </a:r>
            <a:r>
              <a:rPr lang="en-US" dirty="0" smtClean="0"/>
              <a:t> occurs tells us that </a:t>
            </a:r>
            <a:r>
              <a:rPr lang="en-US" b="1" dirty="0" smtClean="0"/>
              <a:t>B</a:t>
            </a:r>
            <a:r>
              <a:rPr lang="en-US" dirty="0" smtClean="0"/>
              <a:t> cannot occur. </a:t>
            </a:r>
            <a:endParaRPr lang="en-US" b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Independence </a:t>
            </a:r>
            <a:r>
              <a:rPr lang="en-US" smtClean="0">
                <a:cs typeface="Arial" charset="0"/>
              </a:rPr>
              <a:t>≠ Disjoint</a:t>
            </a:r>
          </a:p>
        </p:txBody>
      </p:sp>
      <p:pic>
        <p:nvPicPr>
          <p:cNvPr id="18435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828800"/>
            <a:ext cx="3770313" cy="3962400"/>
          </a:xfrm>
          <a:noFill/>
        </p:spPr>
      </p:pic>
      <p:sp>
        <p:nvSpPr>
          <p:cNvPr id="18436" name="Rectangle 1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events are disjoint or mutually exclusive.  </a:t>
            </a:r>
          </a:p>
          <a:p>
            <a:pPr eaLnBrk="1" hangingPunct="1"/>
            <a:r>
              <a:rPr lang="en-US" smtClean="0"/>
              <a:t>They have no outcomes in common.</a:t>
            </a:r>
          </a:p>
          <a:p>
            <a:pPr eaLnBrk="1" hangingPunct="1"/>
            <a:r>
              <a:rPr lang="en-US" smtClean="0"/>
              <a:t>Therefore, the outcome of one </a:t>
            </a:r>
            <a:r>
              <a:rPr lang="en-US" b="1" smtClean="0"/>
              <a:t>must </a:t>
            </a:r>
            <a:r>
              <a:rPr lang="en-US" smtClean="0"/>
              <a:t>change the probability of the other occurring.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Independence </a:t>
            </a:r>
            <a:r>
              <a:rPr lang="en-US" smtClean="0">
                <a:cs typeface="Arial" charset="0"/>
              </a:rPr>
              <a:t>≠ Disjoint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u="sng" smtClean="0"/>
              <a:t>Mutually exclusive events can’t be independent</a:t>
            </a:r>
            <a:r>
              <a:rPr lang="en-US" smtClean="0"/>
              <a:t>.  They have no outcomes in common, so knowing that one occurred means that other didn’t.  A common error is to treat disjoint events as if they were independent and apply the multiplication rule for independent events.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Large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Law of Large Numbers states that the long-run relative frequency of repeated independent events settles down to the true relative frequency as the number of trials increases.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General Formal Probability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 sz="2800" dirty="0" smtClean="0"/>
              <a:t>A probability is a number between 0 and 1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800" dirty="0" smtClean="0"/>
              <a:t>The probability of the set of all possible outcomes must be 1.</a:t>
            </a:r>
            <a:endParaRPr lang="en-US" dirty="0" smtClean="0"/>
          </a:p>
          <a:p>
            <a:r>
              <a:rPr lang="en-US" sz="2800" dirty="0" smtClean="0"/>
              <a:t>The probability of an event occurring is 1 minus the probability that it doesn’t occur.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2057400"/>
          <a:ext cx="4114801" cy="496111"/>
        </p:xfrm>
        <a:graphic>
          <a:graphicData uri="http://schemas.openxmlformats.org/presentationml/2006/ole">
            <p:oleObj spid="_x0000_s60418" name="Equation" r:id="rId3" imgW="179064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76600" y="4724400"/>
          <a:ext cx="2057400" cy="451625"/>
        </p:xfrm>
        <a:graphic>
          <a:graphicData uri="http://schemas.openxmlformats.org/presentationml/2006/ole">
            <p:oleObj spid="_x0000_s60420" name="Equation" r:id="rId4" imgW="10411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Addition Rule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sz="2400" dirty="0" smtClean="0"/>
              <a:t>In Chapter 14, we had the addition rule (or) for disjoint events</a:t>
            </a:r>
          </a:p>
          <a:p>
            <a:pPr>
              <a:buFontTx/>
              <a:buNone/>
            </a:pPr>
            <a:r>
              <a:rPr lang="en-US" sz="2400" dirty="0"/>
              <a:t>	 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We can, however, expand it to any non-disjoint situation.</a:t>
            </a: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733800" y="2286000"/>
          <a:ext cx="4800600" cy="696913"/>
        </p:xfrm>
        <a:graphic>
          <a:graphicData uri="http://schemas.openxmlformats.org/presentationml/2006/ole">
            <p:oleObj spid="_x0000_s7172" name="Equation" r:id="rId4" imgW="1485720" imgH="215640" progId="Equation.3">
              <p:embed/>
            </p:oleObj>
          </a:graphicData>
        </a:graphic>
      </p:graphicFrame>
      <p:pic>
        <p:nvPicPr>
          <p:cNvPr id="7174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33400" y="2514600"/>
            <a:ext cx="2759075" cy="281940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Addition Rule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sz="2800"/>
              <a:t>The </a:t>
            </a:r>
            <a:r>
              <a:rPr lang="en-US" sz="2800" b="1" u="sng"/>
              <a:t>General Addition Rule</a:t>
            </a:r>
            <a:r>
              <a:rPr lang="en-US" sz="2800"/>
              <a:t> does not require us to have disjoint sets when we find the probability of A </a:t>
            </a:r>
            <a:r>
              <a:rPr lang="en-US" sz="2800" b="1" u="sng"/>
              <a:t>or</a:t>
            </a:r>
            <a:r>
              <a:rPr lang="en-US" sz="2800"/>
              <a:t> B.  </a:t>
            </a:r>
          </a:p>
          <a:p>
            <a:pPr>
              <a:buFontTx/>
              <a:buNone/>
            </a:pPr>
            <a:endParaRPr lang="en-US" sz="2800" b="1" u="sng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838200" y="3124200"/>
          <a:ext cx="7696200" cy="762000"/>
        </p:xfrm>
        <a:graphic>
          <a:graphicData uri="http://schemas.openxmlformats.org/presentationml/2006/ole">
            <p:oleObj spid="_x0000_s11268" name="Equation" r:id="rId4" imgW="2184120" imgH="215640" progId="Equation.3">
              <p:embed/>
            </p:oleObj>
          </a:graphicData>
        </a:graphic>
      </p:graphicFrame>
      <p:pic>
        <p:nvPicPr>
          <p:cNvPr id="11270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14400" y="3886200"/>
            <a:ext cx="2362200" cy="2319338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848</Words>
  <Application>Microsoft Office PowerPoint</Application>
  <PresentationFormat>On-screen Show (4:3)</PresentationFormat>
  <Paragraphs>113</Paragraphs>
  <Slides>23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Default Design</vt:lpstr>
      <vt:lpstr>Equation</vt:lpstr>
      <vt:lpstr>Chapter 15:  Probability Rules!</vt:lpstr>
      <vt:lpstr>Vocab (quick)</vt:lpstr>
      <vt:lpstr>Vocab (quick)</vt:lpstr>
      <vt:lpstr>Independence ≠ Disjoint</vt:lpstr>
      <vt:lpstr>Independence ≠ Disjoint</vt:lpstr>
      <vt:lpstr>Law of Large Numbers</vt:lpstr>
      <vt:lpstr>Three General Formal Probability Rules</vt:lpstr>
      <vt:lpstr>General Addition Rule</vt:lpstr>
      <vt:lpstr>General Addition Rule</vt:lpstr>
      <vt:lpstr>General Addition Rule</vt:lpstr>
      <vt:lpstr>General Addition Rule</vt:lpstr>
      <vt:lpstr>The General Multiplication Rule</vt:lpstr>
      <vt:lpstr>The General Multiplication Rule</vt:lpstr>
      <vt:lpstr>The General Multiplication Rule</vt:lpstr>
      <vt:lpstr>Conditional Probability</vt:lpstr>
      <vt:lpstr>Conditional Probability</vt:lpstr>
      <vt:lpstr>Independent</vt:lpstr>
      <vt:lpstr>Independence ≠ Disjoint</vt:lpstr>
      <vt:lpstr>Independence ≠ Disjoint</vt:lpstr>
      <vt:lpstr>Beware of “without replacement” problems</vt:lpstr>
      <vt:lpstr>Use of Tree Diagrams</vt:lpstr>
      <vt:lpstr>Tree Diagrams</vt:lpstr>
      <vt:lpstr>Bayes’s Theorem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15:  Probability Rules!</dc:title>
  <dc:creator> </dc:creator>
  <cp:lastModifiedBy>SASD</cp:lastModifiedBy>
  <cp:revision>32</cp:revision>
  <dcterms:created xsi:type="dcterms:W3CDTF">2009-11-09T05:39:38Z</dcterms:created>
  <dcterms:modified xsi:type="dcterms:W3CDTF">2010-03-22T11:22:58Z</dcterms:modified>
</cp:coreProperties>
</file>